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256" r:id="rId2"/>
    <p:sldId id="261" r:id="rId3"/>
    <p:sldId id="259" r:id="rId4"/>
    <p:sldId id="263" r:id="rId5"/>
    <p:sldId id="264" r:id="rId6"/>
    <p:sldId id="266" r:id="rId7"/>
    <p:sldId id="274" r:id="rId8"/>
    <p:sldId id="267" r:id="rId9"/>
    <p:sldId id="269"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1" autoAdjust="0"/>
    <p:restoredTop sz="78276" autoAdjust="0"/>
  </p:normalViewPr>
  <p:slideViewPr>
    <p:cSldViewPr snapToGrid="0">
      <p:cViewPr varScale="1">
        <p:scale>
          <a:sx n="58" d="100"/>
          <a:sy n="58" d="100"/>
        </p:scale>
        <p:origin x="906"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BADCE-B5F9-40CE-8120-7B4C7C6314C6}" type="datetimeFigureOut">
              <a:rPr lang="en-US" smtClean="0"/>
              <a:t>4/6/2016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8727F1-D4E7-485E-A967-571FDB861E3E}" type="slidenum">
              <a:rPr lang="en-US" smtClean="0"/>
              <a:t>‹#›</a:t>
            </a:fld>
            <a:endParaRPr lang="en-US"/>
          </a:p>
        </p:txBody>
      </p:sp>
    </p:spTree>
    <p:extLst>
      <p:ext uri="{BB962C8B-B14F-4D97-AF65-F5344CB8AC3E}">
        <p14:creationId xmlns:p14="http://schemas.microsoft.com/office/powerpoint/2010/main" val="135376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DC58CCA2-2B69-482F-9F4B-428CF50716DA}" type="datetimeFigureOut">
              <a:rPr lang="en-US" smtClean="0"/>
              <a:t>4/6/2016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69A04-26F0-4285-A9EA-8A1633878AE1}" type="slidenum">
              <a:rPr lang="en-US" smtClean="0"/>
              <a:t>‹#›</a:t>
            </a:fld>
            <a:endParaRPr lang="en-US"/>
          </a:p>
        </p:txBody>
      </p:sp>
    </p:spTree>
    <p:extLst>
      <p:ext uri="{BB962C8B-B14F-4D97-AF65-F5344CB8AC3E}">
        <p14:creationId xmlns:p14="http://schemas.microsoft.com/office/powerpoint/2010/main" val="202698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I’ve been interested</a:t>
            </a:r>
            <a:r>
              <a:rPr lang="en-US" baseline="0" dirty="0" smtClean="0"/>
              <a:t> in drones and micro air vehicles for quite a while. In fact, I am a member of Arizona State University’s Micro Air Vehicle Club and have been involved in their work for about a year. As a member of the club and as someone with a general interest in the future of drones and micro air vehicles I am interested in optimizing the performance of these ingenious vehicles. </a:t>
            </a:r>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1</a:t>
            </a:fld>
            <a:endParaRPr lang="en-US"/>
          </a:p>
        </p:txBody>
      </p:sp>
    </p:spTree>
    <p:extLst>
      <p:ext uri="{BB962C8B-B14F-4D97-AF65-F5344CB8AC3E}">
        <p14:creationId xmlns:p14="http://schemas.microsoft.com/office/powerpoint/2010/main" val="421138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a marginal increase in lift worth</a:t>
            </a:r>
            <a:r>
              <a:rPr lang="en-US" baseline="0" dirty="0" smtClean="0"/>
              <a:t> doubling the print time?</a:t>
            </a:r>
            <a:endParaRPr lang="en-US" dirty="0" smtClean="0"/>
          </a:p>
          <a:p>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10</a:t>
            </a:fld>
            <a:endParaRPr lang="en-US"/>
          </a:p>
        </p:txBody>
      </p:sp>
    </p:spTree>
    <p:extLst>
      <p:ext uri="{BB962C8B-B14F-4D97-AF65-F5344CB8AC3E}">
        <p14:creationId xmlns:p14="http://schemas.microsoft.com/office/powerpoint/2010/main" val="162570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too</a:t>
            </a:r>
            <a:r>
              <a:rPr lang="en-US" baseline="0" dirty="0" smtClean="0"/>
              <a:t> far ahead of myself, I want to make sure we’re clear on the definition. Just how small does an air vehicle have to be in order to be considered “micro?”</a:t>
            </a:r>
          </a:p>
          <a:p>
            <a:r>
              <a:rPr lang="en-US" baseline="0" dirty="0" smtClean="0"/>
              <a:t>The technical definition is no more than 6 inches in any dimension.</a:t>
            </a:r>
          </a:p>
          <a:p>
            <a:r>
              <a:rPr lang="en-US" baseline="0" dirty="0" smtClean="0"/>
              <a:t>(figure 1) This is what the technical definition would consider “micro” air vehicles.</a:t>
            </a:r>
          </a:p>
          <a:p>
            <a:r>
              <a:rPr lang="en-US" baseline="0" dirty="0" smtClean="0"/>
              <a:t>Generally though the term is used fairly loosely to describe air vehicles that are very small as these drones you see here.</a:t>
            </a:r>
          </a:p>
          <a:p>
            <a:r>
              <a:rPr lang="en-US" baseline="0" dirty="0" smtClean="0"/>
              <a:t>These drones produce lift with rotary wings (propellers). If I optimize propeller, I improve performance of many different types of drones.</a:t>
            </a:r>
          </a:p>
          <a:p>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2</a:t>
            </a:fld>
            <a:endParaRPr lang="en-US"/>
          </a:p>
        </p:txBody>
      </p:sp>
    </p:spTree>
    <p:extLst>
      <p:ext uri="{BB962C8B-B14F-4D97-AF65-F5344CB8AC3E}">
        <p14:creationId xmlns:p14="http://schemas.microsoft.com/office/powerpoint/2010/main" val="235503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a:t>
            </a:r>
            <a:r>
              <a:rPr lang="en-US" baseline="0" dirty="0" smtClean="0"/>
              <a:t> I was working on was to optimize the hover case, so I focused on chord length, blade twist, and number of blades. Most commercial propellers are designed to improve forward flight, so hover suffers. For low speed applications, the best performance is seen by optimizing blades for hover. This is done by finding the best combination of chord length, blade twist, and number of blades.</a:t>
            </a:r>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3</a:t>
            </a:fld>
            <a:endParaRPr lang="en-US"/>
          </a:p>
        </p:txBody>
      </p:sp>
    </p:spTree>
    <p:extLst>
      <p:ext uri="{BB962C8B-B14F-4D97-AF65-F5344CB8AC3E}">
        <p14:creationId xmlns:p14="http://schemas.microsoft.com/office/powerpoint/2010/main" val="274670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69A04-26F0-4285-A9EA-8A1633878AE1}" type="slidenum">
              <a:rPr lang="en-US" smtClean="0"/>
              <a:t>4</a:t>
            </a:fld>
            <a:endParaRPr lang="en-US"/>
          </a:p>
        </p:txBody>
      </p:sp>
    </p:spTree>
    <p:extLst>
      <p:ext uri="{BB962C8B-B14F-4D97-AF65-F5344CB8AC3E}">
        <p14:creationId xmlns:p14="http://schemas.microsoft.com/office/powerpoint/2010/main" val="2532445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blade twist equalizes</a:t>
            </a:r>
            <a:r>
              <a:rPr lang="en-US" baseline="0" dirty="0" smtClean="0"/>
              <a:t> lift distribution.</a:t>
            </a:r>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5</a:t>
            </a:fld>
            <a:endParaRPr lang="en-US"/>
          </a:p>
        </p:txBody>
      </p:sp>
    </p:spTree>
    <p:extLst>
      <p:ext uri="{BB962C8B-B14F-4D97-AF65-F5344CB8AC3E}">
        <p14:creationId xmlns:p14="http://schemas.microsoft.com/office/powerpoint/2010/main" val="174825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process of blending rotor profiles in SolidWorks.</a:t>
            </a:r>
          </a:p>
          <a:p>
            <a:r>
              <a:rPr lang="en-US" baseline="0" dirty="0" smtClean="0"/>
              <a:t>Eppler E63: Generates more lift—used close to root. Especially good for small, low Reynolds number applications.</a:t>
            </a:r>
          </a:p>
          <a:p>
            <a:r>
              <a:rPr lang="en-US" baseline="0" dirty="0" smtClean="0"/>
              <a:t>Transition to </a:t>
            </a:r>
            <a:r>
              <a:rPr lang="en-US" baseline="0" dirty="0" err="1" smtClean="0"/>
              <a:t>ClarkY</a:t>
            </a:r>
            <a:r>
              <a:rPr lang="en-US" baseline="0" dirty="0" smtClean="0"/>
              <a:t> at about 1/3 the length of the blade.</a:t>
            </a:r>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6</a:t>
            </a:fld>
            <a:endParaRPr lang="en-US"/>
          </a:p>
        </p:txBody>
      </p:sp>
    </p:spTree>
    <p:extLst>
      <p:ext uri="{BB962C8B-B14F-4D97-AF65-F5344CB8AC3E}">
        <p14:creationId xmlns:p14="http://schemas.microsoft.com/office/powerpoint/2010/main" val="309730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how we built the printer and used it to print the propellers</a:t>
            </a:r>
          </a:p>
          <a:p>
            <a:r>
              <a:rPr lang="en-US" baseline="0" dirty="0" smtClean="0"/>
              <a:t>PLA stands for </a:t>
            </a:r>
            <a:r>
              <a:rPr lang="en-US" baseline="0" dirty="0" err="1" smtClean="0"/>
              <a:t>polylactic</a:t>
            </a:r>
            <a:r>
              <a:rPr lang="en-US" baseline="0" dirty="0" smtClean="0"/>
              <a:t> acid</a:t>
            </a:r>
          </a:p>
          <a:p>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7</a:t>
            </a:fld>
            <a:endParaRPr lang="en-US"/>
          </a:p>
        </p:txBody>
      </p:sp>
    </p:spTree>
    <p:extLst>
      <p:ext uri="{BB962C8B-B14F-4D97-AF65-F5344CB8AC3E}">
        <p14:creationId xmlns:p14="http://schemas.microsoft.com/office/powerpoint/2010/main" val="152398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69A04-26F0-4285-A9EA-8A1633878AE1}" type="slidenum">
              <a:rPr lang="en-US" smtClean="0"/>
              <a:t>8</a:t>
            </a:fld>
            <a:endParaRPr lang="en-US"/>
          </a:p>
        </p:txBody>
      </p:sp>
    </p:spTree>
    <p:extLst>
      <p:ext uri="{BB962C8B-B14F-4D97-AF65-F5344CB8AC3E}">
        <p14:creationId xmlns:p14="http://schemas.microsoft.com/office/powerpoint/2010/main" val="321380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969A04-26F0-4285-A9EA-8A1633878AE1}" type="slidenum">
              <a:rPr lang="en-US" smtClean="0"/>
              <a:t>9</a:t>
            </a:fld>
            <a:endParaRPr lang="en-US"/>
          </a:p>
        </p:txBody>
      </p:sp>
    </p:spTree>
    <p:extLst>
      <p:ext uri="{BB962C8B-B14F-4D97-AF65-F5344CB8AC3E}">
        <p14:creationId xmlns:p14="http://schemas.microsoft.com/office/powerpoint/2010/main" val="1157094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4/6/2016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4/6/2016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 Air Vehicle Rotor Design Considerations</a:t>
            </a:r>
            <a:endParaRPr lang="en-US" dirty="0"/>
          </a:p>
        </p:txBody>
      </p:sp>
      <p:sp>
        <p:nvSpPr>
          <p:cNvPr id="3" name="Subtitle 2"/>
          <p:cNvSpPr>
            <a:spLocks noGrp="1"/>
          </p:cNvSpPr>
          <p:nvPr>
            <p:ph type="subTitle" idx="1"/>
          </p:nvPr>
        </p:nvSpPr>
        <p:spPr/>
        <p:txBody>
          <a:bodyPr/>
          <a:lstStyle/>
          <a:p>
            <a:pPr>
              <a:spcBef>
                <a:spcPts val="0"/>
              </a:spcBef>
            </a:pPr>
            <a:r>
              <a:rPr lang="en-US" dirty="0" smtClean="0"/>
              <a:t>Principal researcher-Travis Skinner, Arizona State University</a:t>
            </a:r>
          </a:p>
          <a:p>
            <a:pPr>
              <a:spcBef>
                <a:spcPts val="0"/>
              </a:spcBef>
            </a:pPr>
            <a:r>
              <a:rPr lang="en-US" dirty="0" smtClean="0"/>
              <a:t>Industry advisor-Ron </a:t>
            </a:r>
            <a:r>
              <a:rPr lang="en-US" dirty="0" err="1" smtClean="0"/>
              <a:t>koontz</a:t>
            </a:r>
            <a:r>
              <a:rPr lang="en-US" dirty="0" smtClean="0"/>
              <a:t>, The Boeing Company</a:t>
            </a:r>
          </a:p>
          <a:p>
            <a:endParaRPr lang="en-US" dirty="0"/>
          </a:p>
        </p:txBody>
      </p:sp>
    </p:spTree>
    <p:extLst>
      <p:ext uri="{BB962C8B-B14F-4D97-AF65-F5344CB8AC3E}">
        <p14:creationId xmlns:p14="http://schemas.microsoft.com/office/powerpoint/2010/main" val="798010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general:</a:t>
            </a:r>
          </a:p>
          <a:p>
            <a:pPr lvl="1"/>
            <a:r>
              <a:rPr lang="en-US" dirty="0" smtClean="0"/>
              <a:t>Higher blade twist means better lift</a:t>
            </a:r>
          </a:p>
          <a:p>
            <a:pPr lvl="1"/>
            <a:r>
              <a:rPr lang="en-US" dirty="0" smtClean="0"/>
              <a:t>Larger chord length generates more lift</a:t>
            </a:r>
          </a:p>
          <a:p>
            <a:pPr lvl="1"/>
            <a:r>
              <a:rPr lang="en-US" dirty="0" smtClean="0"/>
              <a:t>More blades generate more lift</a:t>
            </a:r>
          </a:p>
          <a:p>
            <a:r>
              <a:rPr lang="en-US" dirty="0"/>
              <a:t>Each improvement comes at a cost. </a:t>
            </a:r>
            <a:endParaRPr lang="en-US" dirty="0" smtClean="0"/>
          </a:p>
          <a:p>
            <a:r>
              <a:rPr lang="en-US" dirty="0" smtClean="0"/>
              <a:t>Future Work</a:t>
            </a:r>
          </a:p>
          <a:p>
            <a:pPr lvl="1"/>
            <a:r>
              <a:rPr lang="en-US" dirty="0"/>
              <a:t>Determine relative cost of blade improvements in terms of battery drain</a:t>
            </a:r>
          </a:p>
          <a:p>
            <a:pPr lvl="1"/>
            <a:r>
              <a:rPr lang="en-US" dirty="0"/>
              <a:t>Further analysis of motor performance</a:t>
            </a:r>
          </a:p>
          <a:p>
            <a:endParaRPr lang="en-US" dirty="0"/>
          </a:p>
          <a:p>
            <a:endParaRPr lang="en-US" dirty="0" smtClean="0"/>
          </a:p>
          <a:p>
            <a:pPr marL="0" indent="0">
              <a:buNone/>
            </a:pPr>
            <a:endParaRPr lang="en-US" dirty="0" smtClean="0"/>
          </a:p>
        </p:txBody>
      </p:sp>
    </p:spTree>
    <p:extLst>
      <p:ext uri="{BB962C8B-B14F-4D97-AF65-F5344CB8AC3E}">
        <p14:creationId xmlns:p14="http://schemas.microsoft.com/office/powerpoint/2010/main" val="44484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air vehicle (MAV)	</a:t>
            </a:r>
          </a:p>
        </p:txBody>
      </p:sp>
      <p:sp>
        <p:nvSpPr>
          <p:cNvPr id="3" name="Content Placeholder 2"/>
          <p:cNvSpPr>
            <a:spLocks noGrp="1"/>
          </p:cNvSpPr>
          <p:nvPr>
            <p:ph idx="1"/>
          </p:nvPr>
        </p:nvSpPr>
        <p:spPr>
          <a:xfrm>
            <a:off x="1141413" y="1877488"/>
            <a:ext cx="9905999" cy="3541714"/>
          </a:xfrm>
        </p:spPr>
        <p:txBody>
          <a:bodyPr/>
          <a:lstStyle/>
          <a:p>
            <a:r>
              <a:rPr lang="en-US" dirty="0" smtClean="0"/>
              <a:t>Technically less than 6 in</a:t>
            </a:r>
            <a:r>
              <a:rPr lang="en-US" baseline="30000" dirty="0" smtClean="0"/>
              <a:t>3</a:t>
            </a:r>
            <a:endParaRPr lang="en-US" dirty="0" smtClean="0"/>
          </a:p>
          <a:p>
            <a:pPr>
              <a:lnSpc>
                <a:spcPct val="100000"/>
              </a:lnSpc>
              <a:spcBef>
                <a:spcPts val="0"/>
              </a:spcBef>
            </a:pPr>
            <a:r>
              <a:rPr lang="en-US" dirty="0" smtClean="0"/>
              <a:t>Term used loosely to describe</a:t>
            </a:r>
          </a:p>
          <a:p>
            <a:pPr marL="0" indent="0">
              <a:lnSpc>
                <a:spcPct val="100000"/>
              </a:lnSpc>
              <a:spcBef>
                <a:spcPts val="0"/>
              </a:spcBef>
              <a:buNone/>
            </a:pPr>
            <a:r>
              <a:rPr lang="en-US" dirty="0" smtClean="0"/>
              <a:t> “very small” air vehicles</a:t>
            </a:r>
            <a:endParaRPr lang="en-US" dirty="0"/>
          </a:p>
        </p:txBody>
      </p:sp>
      <p:grpSp>
        <p:nvGrpSpPr>
          <p:cNvPr id="6" name="Group 5"/>
          <p:cNvGrpSpPr/>
          <p:nvPr/>
        </p:nvGrpSpPr>
        <p:grpSpPr>
          <a:xfrm>
            <a:off x="5309063" y="1620308"/>
            <a:ext cx="6882937" cy="5418096"/>
            <a:chOff x="5275812" y="1603683"/>
            <a:chExt cx="6882937" cy="5418096"/>
          </a:xfrm>
        </p:grpSpPr>
        <p:pic>
          <p:nvPicPr>
            <p:cNvPr id="4" name="Picture 3"/>
            <p:cNvPicPr>
              <a:picLocks noChangeAspect="1"/>
            </p:cNvPicPr>
            <p:nvPr/>
          </p:nvPicPr>
          <p:blipFill>
            <a:blip r:embed="rId3"/>
            <a:stretch>
              <a:fillRect/>
            </a:stretch>
          </p:blipFill>
          <p:spPr>
            <a:xfrm>
              <a:off x="5331854" y="1603683"/>
              <a:ext cx="5921619" cy="4833321"/>
            </a:xfrm>
            <a:prstGeom prst="rect">
              <a:avLst/>
            </a:prstGeom>
          </p:spPr>
        </p:pic>
        <p:sp>
          <p:nvSpPr>
            <p:cNvPr id="5" name="TextBox 4"/>
            <p:cNvSpPr txBox="1"/>
            <p:nvPr/>
          </p:nvSpPr>
          <p:spPr>
            <a:xfrm>
              <a:off x="5275812" y="6437004"/>
              <a:ext cx="6882937" cy="584775"/>
            </a:xfrm>
            <a:prstGeom prst="rect">
              <a:avLst/>
            </a:prstGeom>
            <a:noFill/>
          </p:spPr>
          <p:txBody>
            <a:bodyPr wrap="square" rtlCol="0">
              <a:spAutoFit/>
            </a:bodyPr>
            <a:lstStyle/>
            <a:p>
              <a:r>
                <a:rPr lang="en-US" sz="1400" dirty="0" smtClean="0">
                  <a:solidFill>
                    <a:schemeClr val="bg2">
                      <a:lumMod val="50000"/>
                      <a:lumOff val="50000"/>
                    </a:schemeClr>
                  </a:solidFill>
                </a:rPr>
                <a:t>Taken from </a:t>
              </a:r>
              <a:r>
                <a:rPr lang="en-US" sz="1400" dirty="0">
                  <a:solidFill>
                    <a:schemeClr val="bg2">
                      <a:lumMod val="50000"/>
                      <a:lumOff val="50000"/>
                    </a:schemeClr>
                  </a:solidFill>
                </a:rPr>
                <a:t>http://fas.org/irp/program/collect/docs/mav_auvsi.htm</a:t>
              </a:r>
            </a:p>
            <a:p>
              <a:r>
                <a:rPr lang="en-US" dirty="0" smtClean="0">
                  <a:solidFill>
                    <a:schemeClr val="bg2">
                      <a:lumMod val="50000"/>
                      <a:lumOff val="50000"/>
                    </a:schemeClr>
                  </a:solidFill>
                </a:rPr>
                <a:t> </a:t>
              </a:r>
              <a:endParaRPr lang="en-US" dirty="0">
                <a:solidFill>
                  <a:schemeClr val="bg2">
                    <a:lumMod val="50000"/>
                    <a:lumOff val="50000"/>
                  </a:schemeClr>
                </a:solidFill>
              </a:endParaRPr>
            </a:p>
          </p:txBody>
        </p:sp>
      </p:grpSp>
      <p:grpSp>
        <p:nvGrpSpPr>
          <p:cNvPr id="7" name="Group 6"/>
          <p:cNvGrpSpPr/>
          <p:nvPr/>
        </p:nvGrpSpPr>
        <p:grpSpPr>
          <a:xfrm>
            <a:off x="-56730" y="3848436"/>
            <a:ext cx="4925812" cy="3189968"/>
            <a:chOff x="6227492" y="206286"/>
            <a:chExt cx="7409232" cy="4150972"/>
          </a:xfrm>
        </p:grpSpPr>
        <p:pic>
          <p:nvPicPr>
            <p:cNvPr id="8" name="Picture 7"/>
            <p:cNvPicPr>
              <a:picLocks noChangeAspect="1"/>
            </p:cNvPicPr>
            <p:nvPr/>
          </p:nvPicPr>
          <p:blipFill>
            <a:blip r:embed="rId4"/>
            <a:stretch>
              <a:fillRect/>
            </a:stretch>
          </p:blipFill>
          <p:spPr>
            <a:xfrm>
              <a:off x="6227492" y="206286"/>
              <a:ext cx="5562600" cy="3848100"/>
            </a:xfrm>
            <a:prstGeom prst="rect">
              <a:avLst/>
            </a:prstGeom>
          </p:spPr>
        </p:pic>
        <p:sp>
          <p:nvSpPr>
            <p:cNvPr id="9" name="TextBox 8"/>
            <p:cNvSpPr txBox="1"/>
            <p:nvPr/>
          </p:nvSpPr>
          <p:spPr>
            <a:xfrm>
              <a:off x="8458098" y="3772483"/>
              <a:ext cx="5178626" cy="584775"/>
            </a:xfrm>
            <a:prstGeom prst="rect">
              <a:avLst/>
            </a:prstGeom>
            <a:noFill/>
          </p:spPr>
          <p:txBody>
            <a:bodyPr wrap="square" rtlCol="0">
              <a:spAutoFit/>
            </a:bodyPr>
            <a:lstStyle/>
            <a:p>
              <a:r>
                <a:rPr lang="en-US" sz="1400" dirty="0" smtClean="0">
                  <a:solidFill>
                    <a:schemeClr val="bg2">
                      <a:lumMod val="50000"/>
                      <a:lumOff val="50000"/>
                    </a:schemeClr>
                  </a:solidFill>
                </a:rPr>
                <a:t>Taken from </a:t>
              </a:r>
              <a:r>
                <a:rPr lang="en-US" sz="1400" dirty="0">
                  <a:solidFill>
                    <a:schemeClr val="bg2">
                      <a:lumMod val="50000"/>
                      <a:lumOff val="50000"/>
                    </a:schemeClr>
                  </a:solidFill>
                </a:rPr>
                <a:t>https://3dr.com/solo-drone/</a:t>
              </a:r>
            </a:p>
            <a:p>
              <a:r>
                <a:rPr lang="en-US" dirty="0" smtClean="0">
                  <a:solidFill>
                    <a:schemeClr val="bg2">
                      <a:lumMod val="50000"/>
                      <a:lumOff val="50000"/>
                    </a:schemeClr>
                  </a:solidFill>
                </a:rPr>
                <a:t> </a:t>
              </a:r>
              <a:endParaRPr lang="en-US" dirty="0">
                <a:solidFill>
                  <a:schemeClr val="bg2">
                    <a:lumMod val="50000"/>
                    <a:lumOff val="50000"/>
                  </a:schemeClr>
                </a:solidFill>
              </a:endParaRPr>
            </a:p>
          </p:txBody>
        </p:sp>
      </p:grpSp>
      <p:grpSp>
        <p:nvGrpSpPr>
          <p:cNvPr id="13" name="Group 12"/>
          <p:cNvGrpSpPr/>
          <p:nvPr/>
        </p:nvGrpSpPr>
        <p:grpSpPr>
          <a:xfrm>
            <a:off x="3334799" y="4165618"/>
            <a:ext cx="4912195" cy="2190641"/>
            <a:chOff x="6708393" y="3760373"/>
            <a:chExt cx="7038869" cy="2733675"/>
          </a:xfrm>
        </p:grpSpPr>
        <p:pic>
          <p:nvPicPr>
            <p:cNvPr id="14" name="Picture 13"/>
            <p:cNvPicPr>
              <a:picLocks noChangeAspect="1"/>
            </p:cNvPicPr>
            <p:nvPr/>
          </p:nvPicPr>
          <p:blipFill>
            <a:blip r:embed="rId5"/>
            <a:stretch>
              <a:fillRect/>
            </a:stretch>
          </p:blipFill>
          <p:spPr>
            <a:xfrm>
              <a:off x="6943404" y="3760373"/>
              <a:ext cx="4019551" cy="2733675"/>
            </a:xfrm>
            <a:prstGeom prst="rect">
              <a:avLst/>
            </a:prstGeom>
          </p:spPr>
        </p:pic>
        <p:sp>
          <p:nvSpPr>
            <p:cNvPr id="15" name="TextBox 14"/>
            <p:cNvSpPr txBox="1"/>
            <p:nvPr/>
          </p:nvSpPr>
          <p:spPr>
            <a:xfrm>
              <a:off x="6708393" y="6063166"/>
              <a:ext cx="7038869" cy="384071"/>
            </a:xfrm>
            <a:prstGeom prst="rect">
              <a:avLst/>
            </a:prstGeom>
            <a:noFill/>
          </p:spPr>
          <p:txBody>
            <a:bodyPr wrap="square" rtlCol="0">
              <a:spAutoFit/>
            </a:bodyPr>
            <a:lstStyle/>
            <a:p>
              <a:r>
                <a:rPr lang="en-US" sz="1400" dirty="0" smtClean="0">
                  <a:solidFill>
                    <a:schemeClr val="bg2">
                      <a:lumMod val="50000"/>
                      <a:lumOff val="50000"/>
                    </a:schemeClr>
                  </a:solidFill>
                </a:rPr>
                <a:t>Taken from </a:t>
              </a:r>
              <a:r>
                <a:rPr lang="en-US" sz="1400" dirty="0">
                  <a:solidFill>
                    <a:schemeClr val="bg2">
                      <a:lumMod val="50000"/>
                      <a:lumOff val="50000"/>
                    </a:schemeClr>
                  </a:solidFill>
                </a:rPr>
                <a:t>https://www.radioshack.com</a:t>
              </a:r>
              <a:r>
                <a:rPr lang="en-US" sz="1400" dirty="0" smtClean="0">
                  <a:solidFill>
                    <a:schemeClr val="bg2">
                      <a:lumMod val="50000"/>
                      <a:lumOff val="50000"/>
                    </a:schemeClr>
                  </a:solidFill>
                </a:rPr>
                <a:t>/</a:t>
              </a:r>
              <a:endParaRPr lang="en-US" dirty="0">
                <a:solidFill>
                  <a:schemeClr val="bg2">
                    <a:lumMod val="50000"/>
                    <a:lumOff val="50000"/>
                  </a:schemeClr>
                </a:solidFill>
              </a:endParaRPr>
            </a:p>
          </p:txBody>
        </p:sp>
      </p:grpSp>
    </p:spTree>
    <p:extLst>
      <p:ext uri="{BB962C8B-B14F-4D97-AF65-F5344CB8AC3E}">
        <p14:creationId xmlns:p14="http://schemas.microsoft.com/office/powerpoint/2010/main" val="26514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4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Propeller Parameters</a:t>
            </a:r>
            <a:endParaRPr lang="en-US" dirty="0"/>
          </a:p>
        </p:txBody>
      </p:sp>
      <p:sp>
        <p:nvSpPr>
          <p:cNvPr id="3" name="Content Placeholder 2"/>
          <p:cNvSpPr>
            <a:spLocks noGrp="1"/>
          </p:cNvSpPr>
          <p:nvPr>
            <p:ph idx="1"/>
          </p:nvPr>
        </p:nvSpPr>
        <p:spPr/>
        <p:txBody>
          <a:bodyPr/>
          <a:lstStyle/>
          <a:p>
            <a:pPr marL="0" indent="0">
              <a:buNone/>
            </a:pPr>
            <a:r>
              <a:rPr lang="en-US" sz="3500" dirty="0"/>
              <a:t>Low speed MAVs can be characterized by studying hover </a:t>
            </a:r>
            <a:r>
              <a:rPr lang="en-US" sz="3500" dirty="0" smtClean="0"/>
              <a:t>case and the following parameters</a:t>
            </a:r>
          </a:p>
          <a:p>
            <a:r>
              <a:rPr lang="en-US" dirty="0" smtClean="0"/>
              <a:t>Chord Length</a:t>
            </a:r>
          </a:p>
          <a:p>
            <a:r>
              <a:rPr lang="en-US" dirty="0" smtClean="0"/>
              <a:t>Blade Twist</a:t>
            </a:r>
          </a:p>
          <a:p>
            <a:r>
              <a:rPr lang="en-US" dirty="0" smtClean="0"/>
              <a:t>Number of Blades</a:t>
            </a:r>
            <a:endParaRPr lang="en-US" dirty="0"/>
          </a:p>
        </p:txBody>
      </p:sp>
    </p:spTree>
    <p:extLst>
      <p:ext uri="{BB962C8B-B14F-4D97-AF65-F5344CB8AC3E}">
        <p14:creationId xmlns:p14="http://schemas.microsoft.com/office/powerpoint/2010/main" val="316827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Chord length</a:t>
            </a:r>
            <a:endParaRPr lang="en-US" dirty="0"/>
          </a:p>
        </p:txBody>
      </p:sp>
      <p:sp>
        <p:nvSpPr>
          <p:cNvPr id="3" name="Content Placeholder 2"/>
          <p:cNvSpPr>
            <a:spLocks noGrp="1"/>
          </p:cNvSpPr>
          <p:nvPr>
            <p:ph idx="1"/>
          </p:nvPr>
        </p:nvSpPr>
        <p:spPr/>
        <p:txBody>
          <a:bodyPr/>
          <a:lstStyle/>
          <a:p>
            <a:r>
              <a:rPr lang="en-US" dirty="0" smtClean="0"/>
              <a:t>Imaginary line from blade leading edge to trailing edge</a:t>
            </a:r>
            <a:endParaRPr lang="en-US" dirty="0"/>
          </a:p>
        </p:txBody>
      </p:sp>
      <p:pic>
        <p:nvPicPr>
          <p:cNvPr id="6" name="Picture 5"/>
          <p:cNvPicPr>
            <a:picLocks noChangeAspect="1"/>
          </p:cNvPicPr>
          <p:nvPr/>
        </p:nvPicPr>
        <p:blipFill rotWithShape="1">
          <a:blip r:embed="rId3"/>
          <a:srcRect t="3630" b="8466"/>
          <a:stretch/>
        </p:blipFill>
        <p:spPr>
          <a:xfrm>
            <a:off x="1527116" y="2776450"/>
            <a:ext cx="8572500" cy="3474721"/>
          </a:xfrm>
          <a:prstGeom prst="rect">
            <a:avLst/>
          </a:prstGeom>
        </p:spPr>
      </p:pic>
      <p:sp>
        <p:nvSpPr>
          <p:cNvPr id="7" name="TextBox 6"/>
          <p:cNvSpPr txBox="1"/>
          <p:nvPr/>
        </p:nvSpPr>
        <p:spPr>
          <a:xfrm>
            <a:off x="2008296" y="6223463"/>
            <a:ext cx="5789041" cy="584775"/>
          </a:xfrm>
          <a:prstGeom prst="rect">
            <a:avLst/>
          </a:prstGeom>
          <a:noFill/>
        </p:spPr>
        <p:txBody>
          <a:bodyPr wrap="square" rtlCol="0">
            <a:spAutoFit/>
          </a:bodyPr>
          <a:lstStyle/>
          <a:p>
            <a:r>
              <a:rPr lang="en-US" sz="1400" dirty="0" smtClean="0">
                <a:solidFill>
                  <a:schemeClr val="bg2">
                    <a:lumMod val="50000"/>
                    <a:lumOff val="50000"/>
                  </a:schemeClr>
                </a:solidFill>
              </a:rPr>
              <a:t>Taken from </a:t>
            </a:r>
            <a:r>
              <a:rPr lang="en-US" sz="1400" dirty="0">
                <a:solidFill>
                  <a:schemeClr val="bg2">
                    <a:lumMod val="50000"/>
                    <a:lumOff val="50000"/>
                  </a:schemeClr>
                </a:solidFill>
              </a:rPr>
              <a:t>https://commons.wikimedia.org/w/index.php?curid=17494480</a:t>
            </a:r>
          </a:p>
          <a:p>
            <a:endParaRPr lang="en-US" dirty="0">
              <a:solidFill>
                <a:schemeClr val="bg2">
                  <a:lumMod val="50000"/>
                  <a:lumOff val="50000"/>
                </a:schemeClr>
              </a:solidFill>
            </a:endParaRPr>
          </a:p>
        </p:txBody>
      </p:sp>
    </p:spTree>
    <p:extLst>
      <p:ext uri="{BB962C8B-B14F-4D97-AF65-F5344CB8AC3E}">
        <p14:creationId xmlns:p14="http://schemas.microsoft.com/office/powerpoint/2010/main" val="1077820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 twist				   Blade Number</a:t>
            </a:r>
            <a:endParaRPr lang="en-US" dirty="0"/>
          </a:p>
        </p:txBody>
      </p:sp>
      <p:sp>
        <p:nvSpPr>
          <p:cNvPr id="3" name="Content Placeholder 2"/>
          <p:cNvSpPr>
            <a:spLocks noGrp="1"/>
          </p:cNvSpPr>
          <p:nvPr>
            <p:ph idx="1"/>
          </p:nvPr>
        </p:nvSpPr>
        <p:spPr>
          <a:xfrm>
            <a:off x="1141412" y="1833851"/>
            <a:ext cx="4877003" cy="3541714"/>
          </a:xfrm>
        </p:spPr>
        <p:txBody>
          <a:bodyPr/>
          <a:lstStyle/>
          <a:p>
            <a:r>
              <a:rPr lang="en-US" dirty="0" smtClean="0"/>
              <a:t>Variation in airfoil pitch from blade root to tip</a:t>
            </a:r>
          </a:p>
          <a:p>
            <a:r>
              <a:rPr lang="en-US" dirty="0" smtClean="0"/>
              <a:t>Varies angle of attack along blade length to maximize overall lift and equalize lift distribution along blade</a:t>
            </a:r>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90" y="4020718"/>
            <a:ext cx="6194423" cy="2105136"/>
          </a:xfrm>
          <a:prstGeom prst="rect">
            <a:avLst/>
          </a:prstGeom>
        </p:spPr>
      </p:pic>
      <p:pic>
        <p:nvPicPr>
          <p:cNvPr id="7" name="Content Placeholder 3"/>
          <p:cNvPicPr>
            <a:picLocks noChangeAspect="1"/>
          </p:cNvPicPr>
          <p:nvPr/>
        </p:nvPicPr>
        <p:blipFill>
          <a:blip r:embed="rId4"/>
          <a:stretch>
            <a:fillRect/>
          </a:stretch>
        </p:blipFill>
        <p:spPr>
          <a:xfrm>
            <a:off x="6627811" y="1315828"/>
            <a:ext cx="4419600" cy="3486150"/>
          </a:xfrm>
          <a:prstGeom prst="rect">
            <a:avLst/>
          </a:prstGeom>
        </p:spPr>
      </p:pic>
      <p:sp>
        <p:nvSpPr>
          <p:cNvPr id="4" name="TextBox 3"/>
          <p:cNvSpPr txBox="1"/>
          <p:nvPr/>
        </p:nvSpPr>
        <p:spPr>
          <a:xfrm>
            <a:off x="6866313" y="4519288"/>
            <a:ext cx="4505498" cy="1107996"/>
          </a:xfrm>
          <a:prstGeom prst="rect">
            <a:avLst/>
          </a:prstGeom>
          <a:noFill/>
          <a:ln>
            <a:noFill/>
          </a:ln>
        </p:spPr>
        <p:txBody>
          <a:bodyPr wrap="square" rtlCol="0">
            <a:spAutoFit/>
          </a:bodyPr>
          <a:lstStyle/>
          <a:p>
            <a:r>
              <a:rPr lang="en-US" sz="2400" dirty="0"/>
              <a:t>Typical MAVs utilize two or three bladed </a:t>
            </a:r>
            <a:r>
              <a:rPr lang="en-US" sz="2400" dirty="0" smtClean="0"/>
              <a:t>propellers</a:t>
            </a:r>
            <a:endParaRPr lang="en-US" sz="2400" dirty="0"/>
          </a:p>
          <a:p>
            <a:endParaRPr lang="en-US" dirty="0"/>
          </a:p>
        </p:txBody>
      </p:sp>
    </p:spTree>
    <p:extLst>
      <p:ext uri="{BB962C8B-B14F-4D97-AF65-F5344CB8AC3E}">
        <p14:creationId xmlns:p14="http://schemas.microsoft.com/office/powerpoint/2010/main" val="223979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endParaRPr lang="en-US" dirty="0"/>
          </a:p>
        </p:txBody>
      </p:sp>
      <p:sp>
        <p:nvSpPr>
          <p:cNvPr id="3" name="Content Placeholder 2"/>
          <p:cNvSpPr>
            <a:spLocks noGrp="1"/>
          </p:cNvSpPr>
          <p:nvPr>
            <p:ph idx="1"/>
          </p:nvPr>
        </p:nvSpPr>
        <p:spPr>
          <a:xfrm>
            <a:off x="1141412" y="1883727"/>
            <a:ext cx="9905999" cy="3541714"/>
          </a:xfrm>
        </p:spPr>
        <p:txBody>
          <a:bodyPr/>
          <a:lstStyle/>
          <a:p>
            <a:r>
              <a:rPr lang="en-US" dirty="0" smtClean="0"/>
              <a:t>Custom </a:t>
            </a:r>
            <a:r>
              <a:rPr lang="en-US" dirty="0"/>
              <a:t>combinations of airfoil profiles </a:t>
            </a:r>
            <a:r>
              <a:rPr lang="en-US" dirty="0" smtClean="0"/>
              <a:t>			</a:t>
            </a:r>
            <a:endParaRPr lang="en-US" dirty="0"/>
          </a:p>
        </p:txBody>
      </p:sp>
      <p:grpSp>
        <p:nvGrpSpPr>
          <p:cNvPr id="8" name="Group 7"/>
          <p:cNvGrpSpPr/>
          <p:nvPr/>
        </p:nvGrpSpPr>
        <p:grpSpPr>
          <a:xfrm>
            <a:off x="1605451" y="2679194"/>
            <a:ext cx="5178626" cy="3827390"/>
            <a:chOff x="5445930" y="2396562"/>
            <a:chExt cx="5178626" cy="382739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5930" y="2396562"/>
              <a:ext cx="3734321" cy="3458058"/>
            </a:xfrm>
            <a:prstGeom prst="rect">
              <a:avLst/>
            </a:prstGeom>
          </p:spPr>
        </p:pic>
        <p:sp>
          <p:nvSpPr>
            <p:cNvPr id="6" name="TextBox 5"/>
            <p:cNvSpPr txBox="1"/>
            <p:nvPr/>
          </p:nvSpPr>
          <p:spPr>
            <a:xfrm>
              <a:off x="5445930" y="5854620"/>
              <a:ext cx="5178626" cy="369332"/>
            </a:xfrm>
            <a:prstGeom prst="rect">
              <a:avLst/>
            </a:prstGeom>
            <a:noFill/>
          </p:spPr>
          <p:txBody>
            <a:bodyPr wrap="square" rtlCol="0">
              <a:spAutoFit/>
            </a:bodyPr>
            <a:lstStyle/>
            <a:p>
              <a:r>
                <a:rPr lang="en-US" dirty="0" smtClean="0">
                  <a:solidFill>
                    <a:schemeClr val="bg2">
                      <a:lumMod val="50000"/>
                      <a:lumOff val="50000"/>
                    </a:schemeClr>
                  </a:solidFill>
                </a:rPr>
                <a:t>Blade design using SolidWorks 2015</a:t>
              </a:r>
              <a:endParaRPr lang="en-US" dirty="0">
                <a:solidFill>
                  <a:schemeClr val="bg2">
                    <a:lumMod val="50000"/>
                    <a:lumOff val="50000"/>
                  </a:schemeClr>
                </a:solidFill>
              </a:endParaRPr>
            </a:p>
          </p:txBody>
        </p:sp>
      </p:grpSp>
      <p:pic>
        <p:nvPicPr>
          <p:cNvPr id="7" name="Picture 6"/>
          <p:cNvPicPr>
            <a:picLocks noChangeAspect="1"/>
          </p:cNvPicPr>
          <p:nvPr/>
        </p:nvPicPr>
        <p:blipFill>
          <a:blip r:embed="rId4"/>
          <a:stretch>
            <a:fillRect/>
          </a:stretch>
        </p:blipFill>
        <p:spPr>
          <a:xfrm>
            <a:off x="5655695" y="2531681"/>
            <a:ext cx="4238711" cy="1129644"/>
          </a:xfrm>
          <a:prstGeom prst="rect">
            <a:avLst/>
          </a:prstGeom>
        </p:spPr>
      </p:pic>
      <p:sp>
        <p:nvSpPr>
          <p:cNvPr id="9" name="TextBox 8"/>
          <p:cNvSpPr txBox="1"/>
          <p:nvPr/>
        </p:nvSpPr>
        <p:spPr>
          <a:xfrm>
            <a:off x="6200948" y="3289497"/>
            <a:ext cx="5178626" cy="369332"/>
          </a:xfrm>
          <a:prstGeom prst="rect">
            <a:avLst/>
          </a:prstGeom>
          <a:noFill/>
        </p:spPr>
        <p:txBody>
          <a:bodyPr wrap="square" rtlCol="0">
            <a:spAutoFit/>
          </a:bodyPr>
          <a:lstStyle/>
          <a:p>
            <a:r>
              <a:rPr lang="en-US" dirty="0" smtClean="0">
                <a:solidFill>
                  <a:schemeClr val="bg2">
                    <a:lumMod val="50000"/>
                    <a:lumOff val="50000"/>
                  </a:schemeClr>
                </a:solidFill>
              </a:rPr>
              <a:t>Clark Y</a:t>
            </a:r>
            <a:endParaRPr lang="en-US" dirty="0">
              <a:solidFill>
                <a:schemeClr val="bg2">
                  <a:lumMod val="50000"/>
                  <a:lumOff val="50000"/>
                </a:schemeClr>
              </a:solidFill>
            </a:endParaRPr>
          </a:p>
        </p:txBody>
      </p:sp>
      <p:pic>
        <p:nvPicPr>
          <p:cNvPr id="10" name="Picture 9"/>
          <p:cNvPicPr>
            <a:picLocks noChangeAspect="1"/>
          </p:cNvPicPr>
          <p:nvPr/>
        </p:nvPicPr>
        <p:blipFill>
          <a:blip r:embed="rId5"/>
          <a:stretch>
            <a:fillRect/>
          </a:stretch>
        </p:blipFill>
        <p:spPr>
          <a:xfrm>
            <a:off x="5489613" y="3637927"/>
            <a:ext cx="5723879" cy="1439085"/>
          </a:xfrm>
          <a:prstGeom prst="rect">
            <a:avLst/>
          </a:prstGeom>
        </p:spPr>
      </p:pic>
      <p:sp>
        <p:nvSpPr>
          <p:cNvPr id="11" name="TextBox 10"/>
          <p:cNvSpPr txBox="1"/>
          <p:nvPr/>
        </p:nvSpPr>
        <p:spPr>
          <a:xfrm>
            <a:off x="6366813" y="4707680"/>
            <a:ext cx="5178626" cy="369332"/>
          </a:xfrm>
          <a:prstGeom prst="rect">
            <a:avLst/>
          </a:prstGeom>
          <a:noFill/>
        </p:spPr>
        <p:txBody>
          <a:bodyPr wrap="square" rtlCol="0">
            <a:spAutoFit/>
          </a:bodyPr>
          <a:lstStyle/>
          <a:p>
            <a:r>
              <a:rPr lang="en-US" dirty="0" smtClean="0">
                <a:solidFill>
                  <a:schemeClr val="bg2">
                    <a:lumMod val="50000"/>
                    <a:lumOff val="50000"/>
                  </a:schemeClr>
                </a:solidFill>
              </a:rPr>
              <a:t>Eppler E63</a:t>
            </a:r>
            <a:endParaRPr lang="en-US" dirty="0">
              <a:solidFill>
                <a:schemeClr val="bg2">
                  <a:lumMod val="50000"/>
                  <a:lumOff val="50000"/>
                </a:schemeClr>
              </a:solidFill>
            </a:endParaRPr>
          </a:p>
        </p:txBody>
      </p:sp>
    </p:spTree>
    <p:extLst>
      <p:ext uri="{BB962C8B-B14F-4D97-AF65-F5344CB8AC3E}">
        <p14:creationId xmlns:p14="http://schemas.microsoft.com/office/powerpoint/2010/main" val="45121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Printing</a:t>
            </a:r>
            <a:endParaRPr lang="en-US" dirty="0"/>
          </a:p>
        </p:txBody>
      </p:sp>
      <p:grpSp>
        <p:nvGrpSpPr>
          <p:cNvPr id="6" name="Group 5"/>
          <p:cNvGrpSpPr/>
          <p:nvPr/>
        </p:nvGrpSpPr>
        <p:grpSpPr>
          <a:xfrm>
            <a:off x="4217277" y="1662545"/>
            <a:ext cx="6605893" cy="4508271"/>
            <a:chOff x="5863198" y="2431492"/>
            <a:chExt cx="5607756" cy="3987831"/>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00" r="32110"/>
            <a:stretch/>
          </p:blipFill>
          <p:spPr>
            <a:xfrm rot="5400000">
              <a:off x="6134857" y="2159833"/>
              <a:ext cx="3653427" cy="4196745"/>
            </a:xfrm>
            <a:prstGeom prst="rect">
              <a:avLst/>
            </a:prstGeom>
          </p:spPr>
        </p:pic>
        <p:sp>
          <p:nvSpPr>
            <p:cNvPr id="5" name="TextBox 4"/>
            <p:cNvSpPr txBox="1"/>
            <p:nvPr/>
          </p:nvSpPr>
          <p:spPr>
            <a:xfrm>
              <a:off x="6292328" y="6049991"/>
              <a:ext cx="5178626" cy="369332"/>
            </a:xfrm>
            <a:prstGeom prst="rect">
              <a:avLst/>
            </a:prstGeom>
            <a:noFill/>
          </p:spPr>
          <p:txBody>
            <a:bodyPr wrap="square" rtlCol="0">
              <a:spAutoFit/>
            </a:bodyPr>
            <a:lstStyle/>
            <a:p>
              <a:r>
                <a:rPr lang="en-US" dirty="0" smtClean="0">
                  <a:solidFill>
                    <a:schemeClr val="bg2">
                      <a:lumMod val="50000"/>
                      <a:lumOff val="50000"/>
                    </a:schemeClr>
                  </a:solidFill>
                </a:rPr>
                <a:t>3-D Printing Technology using PLA plastic</a:t>
              </a:r>
              <a:endParaRPr lang="en-US" dirty="0">
                <a:solidFill>
                  <a:schemeClr val="bg2">
                    <a:lumMod val="50000"/>
                    <a:lumOff val="50000"/>
                  </a:schemeClr>
                </a:solidFill>
              </a:endParaRPr>
            </a:p>
          </p:txBody>
        </p:sp>
      </p:grpSp>
    </p:spTree>
    <p:extLst>
      <p:ext uri="{BB962C8B-B14F-4D97-AF65-F5344CB8AC3E}">
        <p14:creationId xmlns:p14="http://schemas.microsoft.com/office/powerpoint/2010/main" val="1207027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69383"/>
            <a:ext cx="9905998" cy="1478570"/>
          </a:xfrm>
        </p:spPr>
        <p:txBody>
          <a:bodyPr/>
          <a:lstStyle/>
          <a:p>
            <a:r>
              <a:rPr lang="en-US" dirty="0" smtClean="0"/>
              <a:t>Parametric parameter Testing</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7709"/>
          <a:stretch/>
        </p:blipFill>
        <p:spPr>
          <a:xfrm rot="5400000">
            <a:off x="944668" y="1544489"/>
            <a:ext cx="4371411" cy="3977923"/>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1570"/>
          <a:stretch/>
        </p:blipFill>
        <p:spPr>
          <a:xfrm>
            <a:off x="6923312" y="2370838"/>
            <a:ext cx="3500847" cy="2969185"/>
          </a:xfrm>
          <a:prstGeom prst="rect">
            <a:avLst/>
          </a:prstGeom>
        </p:spPr>
      </p:pic>
      <p:sp>
        <p:nvSpPr>
          <p:cNvPr id="9" name="TextBox 8"/>
          <p:cNvSpPr txBox="1"/>
          <p:nvPr/>
        </p:nvSpPr>
        <p:spPr>
          <a:xfrm>
            <a:off x="6923312" y="5349366"/>
            <a:ext cx="3500847" cy="646331"/>
          </a:xfrm>
          <a:prstGeom prst="rect">
            <a:avLst/>
          </a:prstGeom>
          <a:noFill/>
        </p:spPr>
        <p:txBody>
          <a:bodyPr wrap="square" rtlCol="0">
            <a:spAutoFit/>
          </a:bodyPr>
          <a:lstStyle/>
          <a:p>
            <a:pPr algn="ctr"/>
            <a:r>
              <a:rPr lang="en-US" dirty="0">
                <a:solidFill>
                  <a:schemeClr val="bg2">
                    <a:lumMod val="50000"/>
                    <a:lumOff val="50000"/>
                  </a:schemeClr>
                </a:solidFill>
              </a:rPr>
              <a:t>T</a:t>
            </a:r>
            <a:r>
              <a:rPr lang="en-US" dirty="0" smtClean="0">
                <a:solidFill>
                  <a:schemeClr val="bg2">
                    <a:lumMod val="50000"/>
                    <a:lumOff val="50000"/>
                  </a:schemeClr>
                </a:solidFill>
              </a:rPr>
              <a:t>hrottle control with Arduino Uno Microcontroller</a:t>
            </a:r>
            <a:endParaRPr lang="en-US" dirty="0">
              <a:solidFill>
                <a:schemeClr val="bg2">
                  <a:lumMod val="50000"/>
                  <a:lumOff val="50000"/>
                </a:schemeClr>
              </a:solidFill>
            </a:endParaRPr>
          </a:p>
        </p:txBody>
      </p:sp>
      <p:sp>
        <p:nvSpPr>
          <p:cNvPr id="7" name="TextBox 6"/>
          <p:cNvSpPr txBox="1"/>
          <p:nvPr/>
        </p:nvSpPr>
        <p:spPr>
          <a:xfrm>
            <a:off x="1141412" y="5719156"/>
            <a:ext cx="3977924" cy="646331"/>
          </a:xfrm>
          <a:prstGeom prst="rect">
            <a:avLst/>
          </a:prstGeom>
          <a:noFill/>
        </p:spPr>
        <p:txBody>
          <a:bodyPr wrap="square" rtlCol="0">
            <a:spAutoFit/>
          </a:bodyPr>
          <a:lstStyle/>
          <a:p>
            <a:pPr algn="ctr"/>
            <a:r>
              <a:rPr lang="en-US" dirty="0" smtClean="0">
                <a:solidFill>
                  <a:schemeClr val="bg2">
                    <a:lumMod val="50000"/>
                    <a:lumOff val="50000"/>
                  </a:schemeClr>
                </a:solidFill>
              </a:rPr>
              <a:t>Custom test apparatus for measuring propeller thrust</a:t>
            </a:r>
            <a:endParaRPr lang="en-US" dirty="0">
              <a:solidFill>
                <a:schemeClr val="bg2">
                  <a:lumMod val="50000"/>
                  <a:lumOff val="50000"/>
                </a:schemeClr>
              </a:solidFill>
            </a:endParaRPr>
          </a:p>
        </p:txBody>
      </p:sp>
    </p:spTree>
    <p:extLst>
      <p:ext uri="{BB962C8B-B14F-4D97-AF65-F5344CB8AC3E}">
        <p14:creationId xmlns:p14="http://schemas.microsoft.com/office/powerpoint/2010/main" val="1188123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072438" y="1330036"/>
            <a:ext cx="5691650" cy="5118345"/>
            <a:chOff x="2072438" y="1330036"/>
            <a:chExt cx="5691650" cy="5118345"/>
          </a:xfrm>
        </p:grpSpPr>
        <p:grpSp>
          <p:nvGrpSpPr>
            <p:cNvPr id="3" name="Group 2"/>
            <p:cNvGrpSpPr/>
            <p:nvPr/>
          </p:nvGrpSpPr>
          <p:grpSpPr>
            <a:xfrm>
              <a:off x="2072438" y="1842578"/>
              <a:ext cx="5691650" cy="4605803"/>
              <a:chOff x="2072438" y="1842578"/>
              <a:chExt cx="5691650" cy="4605803"/>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438" y="1842578"/>
                <a:ext cx="5691650" cy="4268738"/>
              </a:xfrm>
              <a:prstGeom prst="rect">
                <a:avLst/>
              </a:prstGeom>
            </p:spPr>
          </p:pic>
          <p:sp>
            <p:nvSpPr>
              <p:cNvPr id="5" name="TextBox 4"/>
              <p:cNvSpPr txBox="1"/>
              <p:nvPr/>
            </p:nvSpPr>
            <p:spPr>
              <a:xfrm>
                <a:off x="2585462" y="6079049"/>
                <a:ext cx="5178626" cy="369332"/>
              </a:xfrm>
              <a:prstGeom prst="rect">
                <a:avLst/>
              </a:prstGeom>
              <a:noFill/>
            </p:spPr>
            <p:txBody>
              <a:bodyPr wrap="square" rtlCol="0">
                <a:spAutoFit/>
              </a:bodyPr>
              <a:lstStyle/>
              <a:p>
                <a:r>
                  <a:rPr lang="en-US" dirty="0" smtClean="0">
                    <a:solidFill>
                      <a:schemeClr val="bg2">
                        <a:lumMod val="50000"/>
                        <a:lumOff val="50000"/>
                      </a:schemeClr>
                    </a:solidFill>
                  </a:rPr>
                  <a:t>Larger chord length generates higher thrust</a:t>
                </a:r>
                <a:endParaRPr lang="en-US" dirty="0">
                  <a:solidFill>
                    <a:schemeClr val="bg2">
                      <a:lumMod val="50000"/>
                      <a:lumOff val="50000"/>
                    </a:schemeClr>
                  </a:solidFill>
                </a:endParaRPr>
              </a:p>
            </p:txBody>
          </p:sp>
        </p:grpSp>
        <p:sp>
          <p:nvSpPr>
            <p:cNvPr id="7" name="TextBox 6"/>
            <p:cNvSpPr txBox="1"/>
            <p:nvPr/>
          </p:nvSpPr>
          <p:spPr>
            <a:xfrm>
              <a:off x="2244436" y="1330036"/>
              <a:ext cx="5519652" cy="523220"/>
            </a:xfrm>
            <a:prstGeom prst="rect">
              <a:avLst/>
            </a:prstGeom>
            <a:noFill/>
            <a:ln>
              <a:noFill/>
            </a:ln>
          </p:spPr>
          <p:txBody>
            <a:bodyPr wrap="square" rtlCol="0">
              <a:spAutoFit/>
            </a:bodyPr>
            <a:lstStyle/>
            <a:p>
              <a:r>
                <a:rPr lang="en-US" sz="2800" dirty="0" smtClean="0"/>
                <a:t>RESULTS-CHORD LENGTH</a:t>
              </a:r>
              <a:endParaRPr lang="en-US" sz="2800" dirty="0"/>
            </a:p>
          </p:txBody>
        </p:sp>
      </p:grpSp>
      <p:grpSp>
        <p:nvGrpSpPr>
          <p:cNvPr id="14" name="Group 13"/>
          <p:cNvGrpSpPr/>
          <p:nvPr/>
        </p:nvGrpSpPr>
        <p:grpSpPr>
          <a:xfrm>
            <a:off x="772405" y="1430436"/>
            <a:ext cx="11030732" cy="4849412"/>
            <a:chOff x="772405" y="1430436"/>
            <a:chExt cx="11030732" cy="4849412"/>
          </a:xfrm>
        </p:grpSpPr>
        <p:grpSp>
          <p:nvGrpSpPr>
            <p:cNvPr id="9" name="Group 8"/>
            <p:cNvGrpSpPr/>
            <p:nvPr/>
          </p:nvGrpSpPr>
          <p:grpSpPr>
            <a:xfrm>
              <a:off x="772405" y="1853415"/>
              <a:ext cx="11030732" cy="4426433"/>
              <a:chOff x="789031" y="1734100"/>
              <a:chExt cx="11030732" cy="4426433"/>
            </a:xfrm>
          </p:grpSpPr>
          <p:pic>
            <p:nvPicPr>
              <p:cNvPr id="10"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031" y="1734100"/>
                <a:ext cx="5412264" cy="405919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295" y="1734100"/>
                <a:ext cx="5409468" cy="4057101"/>
              </a:xfrm>
              <a:prstGeom prst="rect">
                <a:avLst/>
              </a:prstGeom>
            </p:spPr>
          </p:pic>
          <p:sp>
            <p:nvSpPr>
              <p:cNvPr id="12" name="TextBox 11"/>
              <p:cNvSpPr txBox="1"/>
              <p:nvPr/>
            </p:nvSpPr>
            <p:spPr>
              <a:xfrm>
                <a:off x="4240877" y="5791201"/>
                <a:ext cx="5178626" cy="369332"/>
              </a:xfrm>
              <a:prstGeom prst="rect">
                <a:avLst/>
              </a:prstGeom>
              <a:noFill/>
            </p:spPr>
            <p:txBody>
              <a:bodyPr wrap="square" rtlCol="0">
                <a:spAutoFit/>
              </a:bodyPr>
              <a:lstStyle/>
              <a:p>
                <a:r>
                  <a:rPr lang="en-US" dirty="0" smtClean="0">
                    <a:solidFill>
                      <a:schemeClr val="bg2">
                        <a:lumMod val="50000"/>
                        <a:lumOff val="50000"/>
                      </a:schemeClr>
                    </a:solidFill>
                  </a:rPr>
                  <a:t>Thrust increases as twist angle increases</a:t>
                </a:r>
                <a:endParaRPr lang="en-US" dirty="0">
                  <a:solidFill>
                    <a:schemeClr val="bg2">
                      <a:lumMod val="50000"/>
                      <a:lumOff val="50000"/>
                    </a:schemeClr>
                  </a:solidFill>
                </a:endParaRPr>
              </a:p>
            </p:txBody>
          </p:sp>
        </p:grpSp>
        <p:sp>
          <p:nvSpPr>
            <p:cNvPr id="13" name="TextBox 12"/>
            <p:cNvSpPr txBox="1"/>
            <p:nvPr/>
          </p:nvSpPr>
          <p:spPr>
            <a:xfrm>
              <a:off x="4214553" y="1430436"/>
              <a:ext cx="5519652" cy="523220"/>
            </a:xfrm>
            <a:prstGeom prst="rect">
              <a:avLst/>
            </a:prstGeom>
            <a:noFill/>
            <a:ln>
              <a:noFill/>
            </a:ln>
          </p:spPr>
          <p:txBody>
            <a:bodyPr wrap="square" rtlCol="0">
              <a:spAutoFit/>
            </a:bodyPr>
            <a:lstStyle/>
            <a:p>
              <a:r>
                <a:rPr lang="en-US" sz="2800" dirty="0" smtClean="0"/>
                <a:t>RESULTS-BLADE TWIST</a:t>
              </a:r>
              <a:endParaRPr lang="en-US" sz="2800" dirty="0"/>
            </a:p>
          </p:txBody>
        </p:sp>
      </p:grpSp>
      <p:grpSp>
        <p:nvGrpSpPr>
          <p:cNvPr id="21" name="Group 20"/>
          <p:cNvGrpSpPr/>
          <p:nvPr/>
        </p:nvGrpSpPr>
        <p:grpSpPr>
          <a:xfrm>
            <a:off x="651402" y="1269158"/>
            <a:ext cx="10969791" cy="5246312"/>
            <a:chOff x="651402" y="1269158"/>
            <a:chExt cx="10969791" cy="5246312"/>
          </a:xfrm>
        </p:grpSpPr>
        <p:grpSp>
          <p:nvGrpSpPr>
            <p:cNvPr id="15" name="Group 14"/>
            <p:cNvGrpSpPr/>
            <p:nvPr/>
          </p:nvGrpSpPr>
          <p:grpSpPr>
            <a:xfrm>
              <a:off x="651402" y="1681451"/>
              <a:ext cx="10969791" cy="4834019"/>
              <a:chOff x="651402" y="1681451"/>
              <a:chExt cx="10969791" cy="4834019"/>
            </a:xfrm>
          </p:grpSpPr>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151" y="1681451"/>
                <a:ext cx="5594432" cy="4195824"/>
              </a:xfrm>
              <a:prstGeom prst="rect">
                <a:avLst/>
              </a:prstGeom>
            </p:spPr>
          </p:pic>
          <p:sp>
            <p:nvSpPr>
              <p:cNvPr id="17" name="TextBox 16"/>
              <p:cNvSpPr txBox="1"/>
              <p:nvPr/>
            </p:nvSpPr>
            <p:spPr>
              <a:xfrm>
                <a:off x="651402" y="5869139"/>
                <a:ext cx="5794348" cy="646331"/>
              </a:xfrm>
              <a:prstGeom prst="rect">
                <a:avLst/>
              </a:prstGeom>
              <a:noFill/>
            </p:spPr>
            <p:txBody>
              <a:bodyPr wrap="square" rtlCol="0">
                <a:spAutoFit/>
              </a:bodyPr>
              <a:lstStyle/>
              <a:p>
                <a:r>
                  <a:rPr lang="en-US" dirty="0" smtClean="0">
                    <a:solidFill>
                      <a:schemeClr val="bg2">
                        <a:lumMod val="50000"/>
                        <a:lumOff val="50000"/>
                      </a:schemeClr>
                    </a:solidFill>
                  </a:rPr>
                  <a:t>3 blades produce more thrust than 2 blades for same throttle setting</a:t>
                </a:r>
                <a:endParaRPr lang="en-US" dirty="0">
                  <a:solidFill>
                    <a:schemeClr val="bg2">
                      <a:lumMod val="50000"/>
                      <a:lumOff val="50000"/>
                    </a:schemeClr>
                  </a:solidFill>
                </a:endParaRPr>
              </a:p>
            </p:txBody>
          </p:sp>
          <p:pic>
            <p:nvPicPr>
              <p:cNvPr id="18" name="Picture 17"/>
              <p:cNvPicPr>
                <a:picLocks noChangeAspect="1"/>
              </p:cNvPicPr>
              <p:nvPr/>
            </p:nvPicPr>
            <p:blipFill>
              <a:blip r:embed="rId7"/>
              <a:stretch>
                <a:fillRect/>
              </a:stretch>
            </p:blipFill>
            <p:spPr>
              <a:xfrm>
                <a:off x="6518533" y="1681451"/>
                <a:ext cx="5102660" cy="4195824"/>
              </a:xfrm>
              <a:prstGeom prst="rect">
                <a:avLst/>
              </a:prstGeom>
            </p:spPr>
          </p:pic>
          <p:sp>
            <p:nvSpPr>
              <p:cNvPr id="19" name="TextBox 18"/>
              <p:cNvSpPr txBox="1"/>
              <p:nvPr/>
            </p:nvSpPr>
            <p:spPr>
              <a:xfrm>
                <a:off x="6470011" y="5877275"/>
                <a:ext cx="5151182" cy="369332"/>
              </a:xfrm>
              <a:prstGeom prst="rect">
                <a:avLst/>
              </a:prstGeom>
              <a:noFill/>
            </p:spPr>
            <p:txBody>
              <a:bodyPr wrap="square" rtlCol="0">
                <a:spAutoFit/>
              </a:bodyPr>
              <a:lstStyle/>
              <a:p>
                <a:r>
                  <a:rPr lang="en-US" dirty="0" smtClean="0">
                    <a:solidFill>
                      <a:schemeClr val="bg2">
                        <a:lumMod val="50000"/>
                        <a:lumOff val="50000"/>
                      </a:schemeClr>
                    </a:solidFill>
                  </a:rPr>
                  <a:t>Lift per blade significantly decreases</a:t>
                </a:r>
                <a:endParaRPr lang="en-US" dirty="0">
                  <a:solidFill>
                    <a:schemeClr val="bg2">
                      <a:lumMod val="50000"/>
                      <a:lumOff val="50000"/>
                    </a:schemeClr>
                  </a:solidFill>
                </a:endParaRPr>
              </a:p>
            </p:txBody>
          </p:sp>
        </p:grpSp>
        <p:sp>
          <p:nvSpPr>
            <p:cNvPr id="20" name="TextBox 19"/>
            <p:cNvSpPr txBox="1"/>
            <p:nvPr/>
          </p:nvSpPr>
          <p:spPr>
            <a:xfrm>
              <a:off x="4528816" y="1269158"/>
              <a:ext cx="5519652" cy="523220"/>
            </a:xfrm>
            <a:prstGeom prst="rect">
              <a:avLst/>
            </a:prstGeom>
            <a:noFill/>
            <a:ln>
              <a:noFill/>
            </a:ln>
          </p:spPr>
          <p:txBody>
            <a:bodyPr wrap="square" rtlCol="0">
              <a:spAutoFit/>
            </a:bodyPr>
            <a:lstStyle/>
            <a:p>
              <a:r>
                <a:rPr lang="en-US" sz="2800" dirty="0" smtClean="0"/>
                <a:t>RESULTS-NUMBER OF BLADES</a:t>
              </a:r>
              <a:endParaRPr lang="en-US" sz="2800" dirty="0"/>
            </a:p>
          </p:txBody>
        </p:sp>
      </p:grpSp>
    </p:spTree>
    <p:extLst>
      <p:ext uri="{BB962C8B-B14F-4D97-AF65-F5344CB8AC3E}">
        <p14:creationId xmlns:p14="http://schemas.microsoft.com/office/powerpoint/2010/main" val="19495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1000" fill="hold"/>
                                        <p:tgtEl>
                                          <p:spTgt spid="8"/>
                                        </p:tgtEl>
                                      </p:cBhvr>
                                      <p:by x="50000" y="50000"/>
                                    </p:animScale>
                                  </p:childTnLst>
                                </p:cTn>
                              </p:par>
                              <p:par>
                                <p:cTn id="14" presetID="35" presetClass="path" presetSubtype="0" accel="50000" decel="50000" fill="hold" nodeType="withEffect">
                                  <p:stCondLst>
                                    <p:cond delay="0"/>
                                  </p:stCondLst>
                                  <p:childTnLst>
                                    <p:animMotion origin="layout" path="M 4.58333E-6 3.7037E-7 L -0.17435 -0.29213 " pathEditMode="relative" rAng="0" ptsTypes="AA">
                                      <p:cBhvr>
                                        <p:cTn id="15" dur="1000" fill="hold"/>
                                        <p:tgtEl>
                                          <p:spTgt spid="8"/>
                                        </p:tgtEl>
                                        <p:attrNameLst>
                                          <p:attrName>ppt_x</p:attrName>
                                          <p:attrName>ppt_y</p:attrName>
                                        </p:attrNameLst>
                                      </p:cBhvr>
                                      <p:rCtr x="-8724" y="-14606"/>
                                    </p:animMotion>
                                  </p:childTnLst>
                                </p:cTn>
                              </p:par>
                              <p:par>
                                <p:cTn id="16" presetID="42"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000" fill="hold"/>
                                        <p:tgtEl>
                                          <p:spTgt spid="14"/>
                                        </p:tgtEl>
                                      </p:cBhvr>
                                      <p:by x="50000" y="50000"/>
                                    </p:animScale>
                                  </p:childTnLst>
                                </p:cTn>
                              </p:par>
                              <p:par>
                                <p:cTn id="25" presetID="35" presetClass="path" presetSubtype="0" accel="50000" decel="50000" fill="hold" nodeType="withEffect">
                                  <p:stCondLst>
                                    <p:cond delay="0"/>
                                  </p:stCondLst>
                                  <p:childTnLst>
                                    <p:animMotion origin="layout" path="M 4.79167E-6 2.96296E-6 L -0.00847 0.11666 " pathEditMode="relative" rAng="0" ptsTypes="AA">
                                      <p:cBhvr>
                                        <p:cTn id="26" dur="1000" fill="hold"/>
                                        <p:tgtEl>
                                          <p:spTgt spid="14"/>
                                        </p:tgtEl>
                                        <p:attrNameLst>
                                          <p:attrName>ppt_x</p:attrName>
                                          <p:attrName>ppt_y</p:attrName>
                                        </p:attrNameLst>
                                      </p:cBhvr>
                                      <p:rCtr x="-430" y="5833"/>
                                    </p:animMotion>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4.79167E-6 -1.11111E-6 L 0.21536 -0.27292 " pathEditMode="relative" rAng="0" ptsTypes="AA">
                                      <p:cBhvr>
                                        <p:cTn id="35" dur="1000" fill="hold"/>
                                        <p:tgtEl>
                                          <p:spTgt spid="21"/>
                                        </p:tgtEl>
                                        <p:attrNameLst>
                                          <p:attrName>ppt_x</p:attrName>
                                          <p:attrName>ppt_y</p:attrName>
                                        </p:attrNameLst>
                                      </p:cBhvr>
                                      <p:rCtr x="10768" y="-13657"/>
                                    </p:animMotion>
                                  </p:childTnLst>
                                </p:cTn>
                              </p:par>
                              <p:par>
                                <p:cTn id="36" presetID="6" presetClass="emph" presetSubtype="0" fill="hold" nodeType="withEffect">
                                  <p:stCondLst>
                                    <p:cond delay="0"/>
                                  </p:stCondLst>
                                  <p:childTnLst>
                                    <p:animScale>
                                      <p:cBhvr>
                                        <p:cTn id="37" dur="1000" fill="hold"/>
                                        <p:tgtEl>
                                          <p:spTgt spid="2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3123</TotalTime>
  <Words>622</Words>
  <Application>Microsoft Office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Tw Cen MT</vt:lpstr>
      <vt:lpstr>Circuit</vt:lpstr>
      <vt:lpstr>Micro Air Vehicle Rotor Design Considerations</vt:lpstr>
      <vt:lpstr>Micro air vehicle (MAV) </vt:lpstr>
      <vt:lpstr>Key Propeller Parameters</vt:lpstr>
      <vt:lpstr>Chord length</vt:lpstr>
      <vt:lpstr>Blade twist       Blade Number</vt:lpstr>
      <vt:lpstr>Designing</vt:lpstr>
      <vt:lpstr>3-D Printing</vt:lpstr>
      <vt:lpstr>Parametric parameter Testing</vt:lpstr>
      <vt:lpstr>PowerPoint Presentation</vt:lpstr>
      <vt:lpstr>Conclusions and 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Air Vehicle Rotor Design Considerations</dc:title>
  <dc:creator>Travis Skinner</dc:creator>
  <cp:lastModifiedBy>Travis Skinner</cp:lastModifiedBy>
  <cp:revision>72</cp:revision>
  <cp:lastPrinted>2016-04-01T04:09:07Z</cp:lastPrinted>
  <dcterms:created xsi:type="dcterms:W3CDTF">2016-03-25T00:14:54Z</dcterms:created>
  <dcterms:modified xsi:type="dcterms:W3CDTF">2016-04-07T04:02:15Z</dcterms:modified>
</cp:coreProperties>
</file>